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84" r:id="rId4"/>
    <p:sldId id="264" r:id="rId5"/>
    <p:sldId id="271" r:id="rId6"/>
    <p:sldId id="285" r:id="rId7"/>
    <p:sldId id="286" r:id="rId8"/>
    <p:sldId id="287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83252-B4E0-47CC-A248-073F63065AC0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6018-DBD3-4C47-B616-061762811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3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765E-50AA-BD4E-559B-B7B68D9C4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52BC6-FE07-A921-56B0-E53238619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50D3-A6D8-E4EE-B650-DF7DB15B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AA7ED-8C00-39BE-9BBF-13569A74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131F2-8C62-0199-2BF8-AD2E3C2C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4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C5693-C237-9108-D586-8D5DB835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A02578-6D5C-443D-9772-5EFFC3F78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442FC-851D-D0F2-F325-4083AC5CB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C23AC-635D-6F57-F287-0D205C39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14FA9-3EB8-495D-4841-54177B052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4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B15F80-0832-8D5B-C1EE-9562509C6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0CD15-DF62-F7EB-5201-864F18645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10CDF-03E4-4F1F-5F69-B414D2E2A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8E95C-368E-15D0-A6C7-A44F2E51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B91D0-12CC-D921-ED63-0496E1B7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1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0233-7907-BB05-494C-569673CA9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2CDC9-E873-2F12-6153-397BC7A4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CD79E-B825-D0CD-5EB5-29A28013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FAD3C-FDDC-40FC-5323-C13087ED6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CD4C2-EF43-8ACD-5ED2-5639A875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0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D970-05B4-4E77-4373-0A6449DF0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C9E47-0E91-107F-9980-C4C1EB60B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C2204-8DB9-4BF4-1422-03698242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61CDE-3096-F993-A830-BB333E217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BE518-6DB8-CE6B-1E88-20DC2D28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4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1C11-9C4B-53C6-A574-11EC304F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ECC70-9142-0C32-6994-A51E14BD1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E7DA0-9801-7452-0DB3-EA95FCC45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5E675-3E56-F8AC-D4AB-FA5EB45F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CDBF6-187F-C4C8-F952-EA8C300DD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1AE4A-0B29-028E-F7A8-9E157EFE9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7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E298-845D-2226-BBB5-55B7921A2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1B17C-8ECD-AECC-5CA4-25E852B43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3B267-F14F-60D0-0206-CFD899671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4C3EEC-F6BA-14A1-1675-01B0761CC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B05804-CBB8-DC00-D481-ABD090425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F0BEC8-3BEB-85FC-4D4A-495690DD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2356CB-E401-D6D9-E34B-83582307D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950EFA-CDE0-3164-6BB1-0D32918F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7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12E89-D65F-2111-BBE0-C44745A1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80634-1515-18CC-6A17-2F84851D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DCD3F-2661-DD11-0AC3-A2C35F72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9F6E8-37AB-F839-9FEF-FEEADDACC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EDE6B1-0CE9-0844-4A2C-2691ADBE5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99265-A9CD-6C90-9927-F52604E4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9A05C-8A51-BBE9-2955-93023064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7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E0BA-D460-5675-72AE-5A0CCE716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2A34D-49C2-CF92-90CC-C3B3E75F9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D83D1-5D86-8933-B779-424C94164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791D1-CB7C-3C06-C222-4856AE8AF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03708-156F-ECDA-A6CB-C7A65F85A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9AC84-4678-AF16-6B67-0C10CC555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8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2CC8-BDFA-5AA0-69DD-F5D0C463B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27FC57-2CC5-9E7E-B115-AE4152E93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715BD-3D96-D2B6-CC1D-E4FD48817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2121C-F2B8-937F-DFFB-5B1AE0F4F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A6599-5BED-49A3-36D1-09F3276F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7C3FA-0A46-8152-E801-EC3721A2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8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C11E75-7286-7BD8-52A1-928E10F6A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3D75E-6558-EFF8-6DF7-7B19F5BFD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E720-C6E3-AE36-FD85-B2D371162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65968-2D5E-DB4A-BFE0-59C663B59A7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01B7B-0009-011C-8A1C-D8F1F37E5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6988C-A8EC-2C84-5377-1FD251F12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28237-C976-6449-8B8D-B73756BD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F58C5-6174-15E8-DAF2-EA5F20483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39" y="162839"/>
            <a:ext cx="11483915" cy="2906038"/>
          </a:xfrm>
        </p:spPr>
        <p:txBody>
          <a:bodyPr>
            <a:normAutofit/>
          </a:bodyPr>
          <a:lstStyle/>
          <a:p>
            <a:r>
              <a:rPr lang="en-ZA" sz="6000" b="1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Capacity-building for Internally-driven Development: </a:t>
            </a:r>
            <a:r>
              <a:rPr lang="en-ZA" sz="49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Sharing of Poverty Reduction Experiences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A80CA-2975-5168-C4E7-32C8BB5D2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671" y="3602038"/>
            <a:ext cx="10747332" cy="16557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Dr Junaidu A. Maina</a:t>
            </a:r>
          </a:p>
          <a:p>
            <a:r>
              <a:rPr lang="en-US" sz="3600" dirty="0">
                <a:latin typeface="+mj-lt"/>
              </a:rPr>
              <a:t>Danwaire Farms Ltd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006B9D-A5F2-C4CA-1C76-D885EC3B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52811" y="6075124"/>
            <a:ext cx="9958191" cy="620038"/>
          </a:xfrm>
        </p:spPr>
        <p:txBody>
          <a:bodyPr/>
          <a:lstStyle/>
          <a:p>
            <a:r>
              <a:rPr lang="en-US" sz="1600" dirty="0"/>
              <a:t>China-Africa: Unified Engagement towards Durable Peace and Common  Prosperity”   13th of October 2022 </a:t>
            </a:r>
          </a:p>
        </p:txBody>
      </p:sp>
    </p:spTree>
    <p:extLst>
      <p:ext uri="{BB962C8B-B14F-4D97-AF65-F5344CB8AC3E}">
        <p14:creationId xmlns:p14="http://schemas.microsoft.com/office/powerpoint/2010/main" val="167812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24CB-32BC-D6CB-0EEE-66193667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 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7F4DD-688B-2F2E-3494-DDFE96483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2707"/>
            <a:ext cx="10698271" cy="5436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According  to </a:t>
            </a:r>
            <a:r>
              <a:rPr lang="en-GB" b="1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National Bureau of Statistics </a:t>
            </a:r>
            <a:r>
              <a:rPr lang="en-GB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(2018-19 household survey) </a:t>
            </a:r>
          </a:p>
          <a:p>
            <a:pPr lvl="1"/>
            <a:r>
              <a:rPr lang="en-GB" sz="28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40% Nigeria’s population or 83m live at or below the poverty line, The national poverty line was established at &lt;N137,430.00</a:t>
            </a:r>
          </a:p>
          <a:p>
            <a:pPr lvl="1"/>
            <a:r>
              <a:rPr lang="en-GB" sz="28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Majority  of  poor are in Rural areas with Urban areas faring better. </a:t>
            </a:r>
          </a:p>
          <a:p>
            <a:pPr lvl="1"/>
            <a:r>
              <a:rPr lang="en-GB" sz="28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majority of the poor live in large families, with only around 18 percent living in households of four or less.  </a:t>
            </a:r>
          </a:p>
          <a:p>
            <a:pPr lvl="1"/>
            <a:r>
              <a:rPr lang="en-GB" sz="28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Access to education is an important factor in poverty outcomes, with poverty concentrated in households with primary education or less. </a:t>
            </a:r>
          </a:p>
          <a:p>
            <a:pPr lvl="1"/>
            <a:r>
              <a:rPr lang="en-GB" sz="28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</a:p>
          <a:p>
            <a:pPr marL="457200" lvl="1" indent="0">
              <a:buNone/>
            </a:pPr>
            <a:endParaRPr lang="en-GB" sz="2800" dirty="0">
              <a:solidFill>
                <a:srgbClr val="181717"/>
              </a:solidFill>
              <a:latin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concluded that </a:t>
            </a:r>
            <a:r>
              <a:rPr lang="en-US" sz="3200" dirty="0">
                <a:solidFill>
                  <a:srgbClr val="FF0000"/>
                </a:solidFill>
              </a:rPr>
              <a:t>“</a:t>
            </a:r>
            <a:r>
              <a:rPr lang="en-US" sz="2800" b="1" dirty="0">
                <a:solidFill>
                  <a:srgbClr val="FF0000"/>
                </a:solidFill>
              </a:rPr>
              <a:t>Majority of the poor work in agriculture and farm related businesses.’’ </a:t>
            </a:r>
          </a:p>
        </p:txBody>
      </p:sp>
    </p:spTree>
    <p:extLst>
      <p:ext uri="{BB962C8B-B14F-4D97-AF65-F5344CB8AC3E}">
        <p14:creationId xmlns:p14="http://schemas.microsoft.com/office/powerpoint/2010/main" val="23227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799C-991F-F32E-831E-5B0DB9397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9764"/>
          </a:xfrm>
        </p:spPr>
        <p:txBody>
          <a:bodyPr/>
          <a:lstStyle/>
          <a:p>
            <a:pPr algn="ctr"/>
            <a:r>
              <a:rPr lang="en-GB" dirty="0"/>
              <a:t>Poverty Reduction Projects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23276-2FD9-85ED-1677-A85805E8B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203" y="851770"/>
            <a:ext cx="11649205" cy="18789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b="1" dirty="0"/>
              <a:t>North-South Cooperation </a:t>
            </a:r>
            <a:r>
              <a:rPr lang="en-GB" dirty="0"/>
              <a:t>has been the traditional model </a:t>
            </a:r>
            <a:r>
              <a:rPr lang="en-US" dirty="0"/>
              <a:t>for catalyzing agricultural development. </a:t>
            </a:r>
            <a:r>
              <a:rPr lang="en-US" b="1" dirty="0"/>
              <a:t>South-South and Triangular Cooperation (SSC) </a:t>
            </a:r>
            <a:r>
              <a:rPr lang="en-US" dirty="0"/>
              <a:t>was introduced to complement that model. SSC is partnerships between two or more developing countries in collaboration with a third partner, typically a developed/ donor/emerging economy and/or multilateral organization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8C0B0C-CCC7-6E91-D549-333BD0604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038" y="2730674"/>
            <a:ext cx="9971762" cy="412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5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A626A-BFFC-FB91-E61C-58859026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996"/>
            <a:ext cx="10911214" cy="1252602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FAO promoted South-South and Triangular </a:t>
            </a:r>
            <a:br>
              <a:rPr lang="en-GB" dirty="0"/>
            </a:br>
            <a:r>
              <a:rPr lang="en-GB" dirty="0"/>
              <a:t>Cooperation (SSC)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1B29E-6348-8E72-01FD-EF5B7699F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598"/>
            <a:ext cx="10515600" cy="5367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Objective</a:t>
            </a:r>
            <a:r>
              <a:rPr lang="en-US" dirty="0"/>
              <a:t> of  SSC  was to overcome common challenges and achieve food security, poverty reduction and the sustainable management of natural resources.</a:t>
            </a:r>
          </a:p>
          <a:p>
            <a:pPr marL="0" indent="0">
              <a:buNone/>
            </a:pPr>
            <a:r>
              <a:rPr lang="en-US" b="1" dirty="0"/>
              <a:t>SSC 4 Pillars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Facilitate the exchange and uptake of development solutions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Promote platforms for knowledge networking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Mobilize upstream policy support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Foster an enabling environment for  partnerships and strategic alliances and mobilization of adequate and  sustainable resources.</a:t>
            </a:r>
          </a:p>
          <a:p>
            <a:pPr marL="0" indent="0">
              <a:buNone/>
            </a:pPr>
            <a:r>
              <a:rPr lang="en-US" sz="2400" dirty="0"/>
              <a:t>SSC was based on a concept of Host country, Provider Country and FAO. </a:t>
            </a:r>
          </a:p>
          <a:p>
            <a:pPr marL="0" indent="0" algn="ctr">
              <a:buNone/>
            </a:pPr>
            <a:r>
              <a:rPr lang="en-GB" b="1" dirty="0"/>
              <a:t>Nigeria keyed into SSC as Host country and China as Provider</a:t>
            </a:r>
          </a:p>
        </p:txBody>
      </p:sp>
    </p:spTree>
    <p:extLst>
      <p:ext uri="{BB962C8B-B14F-4D97-AF65-F5344CB8AC3E}">
        <p14:creationId xmlns:p14="http://schemas.microsoft.com/office/powerpoint/2010/main" val="234560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22742-61FB-2625-508C-3F61D518F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Nigeria-China, South-South Cooperation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4599B-B0F4-32BB-83B9-F704B022D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8792" cy="49133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Nigeria committed $500m, China provided experts and technology with FAO as facilitator.</a:t>
            </a:r>
          </a:p>
          <a:p>
            <a:pPr marL="0" indent="0">
              <a:buNone/>
            </a:pPr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Phase  </a:t>
            </a:r>
            <a:r>
              <a:rPr lang="en-US" dirty="0"/>
              <a:t>(2003-2007) focused on;</a:t>
            </a:r>
          </a:p>
          <a:p>
            <a:pPr lvl="1"/>
            <a:r>
              <a:rPr lang="en-US" sz="2800" dirty="0"/>
              <a:t>Forestry, aquaculture, horticulture, animal husbandry and crop production.</a:t>
            </a:r>
          </a:p>
          <a:p>
            <a:pPr lvl="1"/>
            <a:r>
              <a:rPr lang="en-US" sz="2800" dirty="0"/>
              <a:t>Main achievements were; 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Rice-Fish-Culture (cage culture technology),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Poultry- increase in vitamin content of eggs and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Beekeeping.</a:t>
            </a:r>
          </a:p>
          <a:p>
            <a:pPr marL="0" indent="0">
              <a:buNone/>
            </a:pPr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 Phase </a:t>
            </a:r>
            <a:r>
              <a:rPr lang="en-US" dirty="0"/>
              <a:t>(2009-2015);Demand driven with individual States’ requesting  for specific types of Agric support in areas of strengthening capacities of farmers,  processors, farm managers and extension staff. </a:t>
            </a:r>
          </a:p>
          <a:p>
            <a:pPr lvl="1"/>
            <a:r>
              <a:rPr lang="en-US" sz="2800" dirty="0"/>
              <a:t>Main achievements were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consolidating  achievement of 1</a:t>
            </a:r>
            <a:r>
              <a:rPr lang="en-US" sz="2400" baseline="30000" dirty="0"/>
              <a:t>st</a:t>
            </a:r>
            <a:r>
              <a:rPr lang="en-US" sz="2400" dirty="0"/>
              <a:t> Phase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increased  SSP capacity building in various aspects of Agriculture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constructions of small earth dams for irrigations </a:t>
            </a:r>
          </a:p>
        </p:txBody>
      </p:sp>
    </p:spTree>
    <p:extLst>
      <p:ext uri="{BB962C8B-B14F-4D97-AF65-F5344CB8AC3E}">
        <p14:creationId xmlns:p14="http://schemas.microsoft.com/office/powerpoint/2010/main" val="388694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D8C8C-2ABA-9077-4B2A-66D3A6712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 gaps and Capacity building  for internally driven development for SSPs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8E5A-9B68-E725-3376-1BE5364B6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67" y="1811547"/>
            <a:ext cx="10515600" cy="4544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000" dirty="0"/>
              <a:t>Addressing skill gaps</a:t>
            </a:r>
            <a:r>
              <a:rPr lang="en-US" sz="3000" dirty="0"/>
              <a:t> </a:t>
            </a:r>
            <a:r>
              <a:rPr lang="en-GB" sz="3000" dirty="0"/>
              <a:t>for advancement of internally driven </a:t>
            </a:r>
            <a:r>
              <a:rPr lang="en-US" sz="3000" dirty="0"/>
              <a:t>poverty reduction</a:t>
            </a:r>
            <a:r>
              <a:rPr lang="en-GB" sz="3000" dirty="0"/>
              <a:t>.</a:t>
            </a:r>
            <a:endParaRPr lang="en-US" sz="3000" dirty="0"/>
          </a:p>
          <a:p>
            <a:pPr marL="0" indent="0">
              <a:buNone/>
            </a:pPr>
            <a:r>
              <a:rPr lang="en-US" sz="3000" dirty="0"/>
              <a:t>1. </a:t>
            </a:r>
            <a:r>
              <a:rPr lang="en-US" sz="3000" b="1" dirty="0"/>
              <a:t>Climate change (CC) &amp; Climate-smart agriculture (CSA)</a:t>
            </a:r>
            <a:r>
              <a:rPr lang="en-US" sz="3000" dirty="0"/>
              <a:t>. SSPs understand the effect of CC on their farms by experiencing declining soil fertility, poor yields, changes in rainfall pattern with increased frequency of flooding etc.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understanding  the concept of ‘climate-smart’ agriculture.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introduction of climate-smart technologies to compliment indigenous knowledge 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sustainable land use and climate-smart’ agriculture (livestock, fisheries and forestry)</a:t>
            </a:r>
          </a:p>
          <a:p>
            <a:pPr marL="457200" lvl="1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3000" dirty="0"/>
              <a:t>2. </a:t>
            </a:r>
            <a:r>
              <a:rPr lang="en-US" sz="3000" b="1" dirty="0"/>
              <a:t>Improved Livestock husbandry methods</a:t>
            </a:r>
            <a:r>
              <a:rPr lang="en-GB" sz="3000" b="1" dirty="0"/>
              <a:t>: </a:t>
            </a:r>
            <a:r>
              <a:rPr lang="en-US" sz="3000" dirty="0"/>
              <a:t>chicken, small ruminants and pigs are inflation free money safe </a:t>
            </a:r>
            <a:r>
              <a:rPr lang="en-GB" sz="3000" dirty="0"/>
              <a:t>boxes for SSPs </a:t>
            </a:r>
            <a:r>
              <a:rPr lang="en-US" sz="3000" dirty="0"/>
              <a:t>(Piggy Bank)</a:t>
            </a:r>
            <a:r>
              <a:rPr lang="en-GB" sz="3000" dirty="0"/>
              <a:t>.</a:t>
            </a:r>
            <a:r>
              <a:rPr lang="en-US" sz="3000" dirty="0"/>
              <a:t> </a:t>
            </a:r>
            <a:r>
              <a:rPr lang="en-GB" sz="3200" dirty="0"/>
              <a:t>R</a:t>
            </a:r>
            <a:r>
              <a:rPr lang="en-US" sz="3200" dirty="0"/>
              <a:t>earing livestock the only viable dry season agricultural activities in areas where no water bodies exist.</a:t>
            </a:r>
            <a:r>
              <a:rPr lang="en-US" sz="3000" dirty="0"/>
              <a:t> </a:t>
            </a:r>
            <a:endParaRPr lang="en-GB" sz="3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developing small holder business models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mitigation against diseases and CC induced conflicts.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promoting crop/livestock enterprises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6026E-D885-4D34-5B47-37DA8BF7A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037512" cy="708329"/>
          </a:xfrm>
        </p:spPr>
        <p:txBody>
          <a:bodyPr/>
          <a:lstStyle/>
          <a:p>
            <a:r>
              <a:rPr lang="en-US" sz="1400" dirty="0"/>
              <a:t>FAO defined Climate-smart agriculture (CSA) as “an approach that helps guide actions to transform agri-food systems towards green and climate resilient practices</a:t>
            </a:r>
          </a:p>
        </p:txBody>
      </p:sp>
    </p:spTree>
    <p:extLst>
      <p:ext uri="{BB962C8B-B14F-4D97-AF65-F5344CB8AC3E}">
        <p14:creationId xmlns:p14="http://schemas.microsoft.com/office/powerpoint/2010/main" val="1606126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71C1-4C0F-95EA-F427-0A898F2F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 gaps and Capacity building  for internally driven development for SSPs </a:t>
            </a:r>
            <a:r>
              <a:rPr lang="en-US" sz="3600" dirty="0"/>
              <a:t>cont’d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0F390-D5A4-9D7C-4323-9847D8EE7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3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sz="3200" b="1" dirty="0"/>
              <a:t>Post harvest and processing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good  agricultural practices &amp; reduction in post harvest wastages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maintaining quality standards and Public health regulations in processing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understanding exports standards for premium prices.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organic agriculture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r>
              <a:rPr lang="en-GB" sz="3200" dirty="0"/>
              <a:t>4. </a:t>
            </a:r>
            <a:r>
              <a:rPr lang="en-GB" sz="3200" b="1" dirty="0"/>
              <a:t>Farmer organisation and Financial management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formation of producer associations/cooperatives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negotiation skill for better prices from aggregators, middlemen </a:t>
            </a:r>
            <a:r>
              <a:rPr lang="en-US" dirty="0" err="1"/>
              <a:t>etc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how to access  </a:t>
            </a:r>
            <a:r>
              <a:rPr lang="en-US" dirty="0"/>
              <a:t>funds  from banks and  financial institutions for small scale  operations </a:t>
            </a:r>
            <a:r>
              <a:rPr lang="en-US" dirty="0" err="1"/>
              <a:t>etc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27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71C1-4C0F-95EA-F427-0A898F2F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 gaps and Capacity building  for internally driven development for SSPs </a:t>
            </a:r>
            <a:r>
              <a:rPr lang="en-US" sz="3600" dirty="0"/>
              <a:t>cont’d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0F390-D5A4-9D7C-4323-9847D8EE7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27" y="1825625"/>
            <a:ext cx="11160691" cy="48632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5. </a:t>
            </a:r>
            <a:r>
              <a:rPr lang="en-US" sz="3200" b="1" dirty="0"/>
              <a:t>Agri-entrepreneurs and exporters</a:t>
            </a:r>
            <a:r>
              <a:rPr lang="en-US" sz="3200" dirty="0"/>
              <a:t>; in supply chain, SSPs produce small  quantities, sell to aggregators who sell to big markets/exporters.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understanding the peculiarities of export markets.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guidance in appropriate applications of agro pesticides </a:t>
            </a:r>
            <a:r>
              <a:rPr lang="en-US" sz="2800" dirty="0" err="1"/>
              <a:t>etc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maintenance of export standards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how private agri-businesses are adapting to climate change (e.g. seed supply, technologies, supply chain management </a:t>
            </a:r>
            <a:r>
              <a:rPr lang="en-US" sz="2800"/>
              <a:t>etc) </a:t>
            </a: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GB" sz="3200" dirty="0"/>
              <a:t>6. </a:t>
            </a:r>
            <a:r>
              <a:rPr lang="en-GB" sz="3200" b="1" dirty="0"/>
              <a:t>Gender mainstreaming</a:t>
            </a:r>
            <a:r>
              <a:rPr lang="en-GB" sz="3200" dirty="0"/>
              <a:t>; women play critical roles in all agricultural production, processing and family nutrition.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/>
              <a:t>inclusive governance –women voice in decision making (commodities processing, storage, pricing etc)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/>
              <a:t>general home management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/>
              <a:t>adult literacy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dirty="0"/>
          </a:p>
          <a:p>
            <a:pPr lvl="1">
              <a:buFont typeface="Wingdings" panose="05000000000000000000" pitchFamily="2" charset="2"/>
              <a:buChar char="ü"/>
            </a:pPr>
            <a:endParaRPr lang="en-GB" dirty="0"/>
          </a:p>
          <a:p>
            <a:pPr lvl="1"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265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E3EEF-6910-4536-7337-B641BC177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1147AAA-D1B8-8B6A-8AF2-FEB7D7552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290" y="501041"/>
            <a:ext cx="11316280" cy="620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851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802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Capacity-building for Internally-driven Development: Sharing of Poverty Reduction Experiences </vt:lpstr>
      <vt:lpstr>  Introduction</vt:lpstr>
      <vt:lpstr>Poverty Reduction Projects  </vt:lpstr>
      <vt:lpstr>FAO promoted South-South and Triangular  Cooperation (SSC) </vt:lpstr>
      <vt:lpstr>Nigeria-China, South-South Cooperation Project</vt:lpstr>
      <vt:lpstr>Skill gaps and Capacity building  for internally driven development for SSPs</vt:lpstr>
      <vt:lpstr>Skill gaps and Capacity building  for internally driven development for SSPs cont’d</vt:lpstr>
      <vt:lpstr>Skill gaps and Capacity building  for internally driven development for SSPs cont’d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Junaidu Maina</dc:creator>
  <cp:lastModifiedBy>Marlene Maritz</cp:lastModifiedBy>
  <cp:revision>42</cp:revision>
  <dcterms:created xsi:type="dcterms:W3CDTF">2022-10-03T10:35:10Z</dcterms:created>
  <dcterms:modified xsi:type="dcterms:W3CDTF">2022-10-12T11:45:27Z</dcterms:modified>
</cp:coreProperties>
</file>